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631" r:id="rId1"/>
  </p:sldMasterIdLst>
  <p:notesMasterIdLst>
    <p:notesMasterId r:id="rId18"/>
  </p:notesMasterIdLst>
  <p:sldIdLst>
    <p:sldId id="256" r:id="rId2"/>
    <p:sldId id="289" r:id="rId3"/>
    <p:sldId id="260" r:id="rId4"/>
    <p:sldId id="283" r:id="rId5"/>
    <p:sldId id="288" r:id="rId6"/>
    <p:sldId id="261" r:id="rId7"/>
    <p:sldId id="267" r:id="rId8"/>
    <p:sldId id="272" r:id="rId9"/>
    <p:sldId id="268" r:id="rId10"/>
    <p:sldId id="290" r:id="rId11"/>
    <p:sldId id="291" r:id="rId12"/>
    <p:sldId id="292" r:id="rId13"/>
    <p:sldId id="271" r:id="rId14"/>
    <p:sldId id="287" r:id="rId15"/>
    <p:sldId id="274" r:id="rId16"/>
    <p:sldId id="277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59" autoAdjust="0"/>
    <p:restoredTop sz="85819" autoAdjust="0"/>
  </p:normalViewPr>
  <p:slideViewPr>
    <p:cSldViewPr snapToGrid="0">
      <p:cViewPr varScale="1">
        <p:scale>
          <a:sx n="132" d="100"/>
          <a:sy n="132" d="100"/>
        </p:scale>
        <p:origin x="6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2.tiff>
</file>

<file path=ppt/media/image3.jpeg>
</file>

<file path=ppt/media/image4.jpeg>
</file>

<file path=ppt/media/image5.tiff>
</file>

<file path=ppt/media/image6.tiff>
</file>

<file path=ppt/media/image7.tif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8D1EC-EE84-4F23-9F84-7CE0D72DA987}" type="datetimeFigureOut">
              <a:rPr lang="en-US" smtClean="0"/>
              <a:t>3/12/19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BFCD7A-0AF3-4FBE-909D-8E85261255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1767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BFCD7A-0AF3-4FBE-909D-8E85261255B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4437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BFCD7A-0AF3-4FBE-909D-8E85261255B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7278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BFCD7A-0AF3-4FBE-909D-8E85261255B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3081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BFCD7A-0AF3-4FBE-909D-8E85261255B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6766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BFCD7A-0AF3-4FBE-909D-8E85261255B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0767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BFCD7A-0AF3-4FBE-909D-8E85261255B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2173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BFCD7A-0AF3-4FBE-909D-8E85261255B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351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CS-392-A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5577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CS-392-A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836642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CS-392-A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632097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CS-392-A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344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CS-392-A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51423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474839"/>
            <a:ext cx="3703320" cy="4806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474838"/>
            <a:ext cx="3703320" cy="4806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CS-392-A Systems Programming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822960" y="32605"/>
            <a:ext cx="7543800" cy="9407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7333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6987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6987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2016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CS-392-A Systems Programming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352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2016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CS-392-A Systems Programming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745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2016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CS-392-A Systems Programming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51050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Spring 2016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CS-392-A Systems Programming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8660857-7544-4646-A5A0-CE3434EE97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280909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CS-392-A Systems Programming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973153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2605"/>
            <a:ext cx="7543800" cy="9407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2529" y="1396181"/>
            <a:ext cx="8798943" cy="482346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2529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Spring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CS-392-A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87453" y="6467014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8660857-7544-4646-A5A0-CE3434EE97A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556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32" r:id="rId1"/>
    <p:sldLayoutId id="2147484633" r:id="rId2"/>
    <p:sldLayoutId id="2147484634" r:id="rId3"/>
    <p:sldLayoutId id="2147484635" r:id="rId4"/>
    <p:sldLayoutId id="2147484636" r:id="rId5"/>
    <p:sldLayoutId id="2147484637" r:id="rId6"/>
    <p:sldLayoutId id="2147484638" r:id="rId7"/>
    <p:sldLayoutId id="2147484639" r:id="rId8"/>
    <p:sldLayoutId id="2147484640" r:id="rId9"/>
    <p:sldLayoutId id="2147484641" r:id="rId10"/>
    <p:sldLayoutId id="2147484642" r:id="rId11"/>
  </p:sldLayoutIdLst>
  <p:hf hdr="0"/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800" b="1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Process Control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CN" dirty="0"/>
              <a:t>Jun</a:t>
            </a:r>
            <a:r>
              <a:rPr lang="zh-CN" altLang="en-US" dirty="0"/>
              <a:t> </a:t>
            </a:r>
            <a:r>
              <a:rPr lang="en-US" altLang="zh-CN" dirty="0"/>
              <a:t>Xu</a:t>
            </a:r>
            <a:endParaRPr lang="en-US" dirty="0"/>
          </a:p>
          <a:p>
            <a:r>
              <a:rPr lang="en-US" dirty="0"/>
              <a:t>CS-392 Systems Programming</a:t>
            </a:r>
          </a:p>
          <a:p>
            <a:r>
              <a:rPr lang="en-US" dirty="0"/>
              <a:t>Spring </a:t>
            </a:r>
            <a:r>
              <a:rPr lang="en-US" altLang="zh-CN" dirty="0"/>
              <a:t>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132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Zombie</a:t>
            </a:r>
            <a:r>
              <a:rPr lang="zh-CN" altLang="en-US" dirty="0"/>
              <a:t> </a:t>
            </a:r>
            <a:r>
              <a:rPr lang="en-US" altLang="zh-CN" dirty="0"/>
              <a:t>Processes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5057" y="5541442"/>
            <a:ext cx="8798943" cy="575494"/>
          </a:xfrm>
        </p:spPr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3600" dirty="0">
                <a:solidFill>
                  <a:srgbClr val="FF0000"/>
                </a:solidFill>
              </a:rPr>
              <a:t> </a:t>
            </a:r>
            <a:r>
              <a:rPr lang="en-US" altLang="zh-CN" sz="3600" dirty="0">
                <a:solidFill>
                  <a:srgbClr val="FF0000"/>
                </a:solidFill>
              </a:rPr>
              <a:t>Always</a:t>
            </a:r>
            <a:r>
              <a:rPr lang="zh-CN" altLang="en-US" sz="3600" dirty="0">
                <a:solidFill>
                  <a:srgbClr val="FF0000"/>
                </a:solidFill>
              </a:rPr>
              <a:t> </a:t>
            </a:r>
            <a:r>
              <a:rPr lang="en-US" sz="3600" dirty="0">
                <a:solidFill>
                  <a:srgbClr val="FF0000"/>
                </a:solidFill>
              </a:rPr>
              <a:t>wait for your children!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</a:t>
            </a:r>
            <a:r>
              <a:rPr lang="en-US" altLang="zh-CN" dirty="0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10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8A7BEEB-5BAD-A14C-AD1D-81618B288E15}"/>
              </a:ext>
            </a:extLst>
          </p:cNvPr>
          <p:cNvGrpSpPr/>
          <p:nvPr/>
        </p:nvGrpSpPr>
        <p:grpSpPr>
          <a:xfrm>
            <a:off x="55071" y="1722957"/>
            <a:ext cx="9033858" cy="2700338"/>
            <a:chOff x="55071" y="1789881"/>
            <a:chExt cx="9033858" cy="2700338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B8BDE01-3987-1048-B95A-3B1E97946A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071" y="1789881"/>
              <a:ext cx="9033858" cy="270033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66D0B18-D0B4-F34F-A971-009F0323ADA9}"/>
                </a:ext>
              </a:extLst>
            </p:cNvPr>
            <p:cNvSpPr/>
            <p:nvPr/>
          </p:nvSpPr>
          <p:spPr>
            <a:xfrm>
              <a:off x="3923347" y="1921885"/>
              <a:ext cx="1343025" cy="3392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0DD4CE5-92AC-C840-A4EF-BEBA2D33FC70}"/>
                </a:ext>
              </a:extLst>
            </p:cNvPr>
            <p:cNvSpPr/>
            <p:nvPr/>
          </p:nvSpPr>
          <p:spPr>
            <a:xfrm>
              <a:off x="6701580" y="2800829"/>
              <a:ext cx="1343025" cy="77104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7215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Orphan</a:t>
            </a:r>
            <a:r>
              <a:rPr lang="zh-CN" altLang="en-US" dirty="0"/>
              <a:t> </a:t>
            </a:r>
            <a:r>
              <a:rPr lang="en-US" altLang="zh-CN" dirty="0"/>
              <a:t>Processes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</a:t>
            </a:r>
            <a:r>
              <a:rPr lang="en-US" altLang="zh-CN" dirty="0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11</a:t>
            </a:fld>
            <a:endParaRPr lang="en-US" dirty="0"/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D0A1C8AA-A309-8844-BD5A-FD992941C4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058" y="1222927"/>
            <a:ext cx="8125174" cy="1837907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dirty="0"/>
              <a:t>An orphan process is a computer process whose parent process has finished or terminated, though it remains running itself.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A652900-A14A-6447-97E4-F381D53BA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4092" y="3060833"/>
            <a:ext cx="6399865" cy="2980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115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DC6E2-4CCB-4440-84E3-E2B785146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exec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61409F-7F64-E64A-9D8E-BDBFCCC44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</a:t>
            </a:r>
            <a:r>
              <a:rPr lang="en-US" altLang="zh-CN" dirty="0"/>
              <a:t>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6B42E-A35D-F84D-9ACF-5E66EE935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49E6E-B6DC-8D48-B18C-8555D6085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12</a:t>
            </a:fld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BECD783-C3D3-B749-9434-CBF7BCA3FE69}"/>
              </a:ext>
            </a:extLst>
          </p:cNvPr>
          <p:cNvSpPr txBox="1">
            <a:spLocks/>
          </p:cNvSpPr>
          <p:nvPr/>
        </p:nvSpPr>
        <p:spPr>
          <a:xfrm>
            <a:off x="345058" y="1222927"/>
            <a:ext cx="8125174" cy="183790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dirty="0"/>
              <a:t>The exec() family of functions replaces the current process image with a new process image.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BA55D2-52BC-FA4F-A7E2-A0A928B06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962" y="2942791"/>
            <a:ext cx="7363229" cy="2692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1129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</a:t>
            </a:r>
            <a:r>
              <a:rPr lang="zh-CN" altLang="en-US" dirty="0"/>
              <a:t> </a:t>
            </a:r>
            <a:r>
              <a:rPr lang="en-US" altLang="zh-CN" dirty="0"/>
              <a:t>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b="1" dirty="0" err="1"/>
              <a:t>int</a:t>
            </a:r>
            <a:r>
              <a:rPr lang="en-US" sz="2000" b="1" dirty="0"/>
              <a:t> </a:t>
            </a:r>
            <a:r>
              <a:rPr lang="en-US" sz="2000" b="1" dirty="0" err="1"/>
              <a:t>execl</a:t>
            </a:r>
            <a:r>
              <a:rPr lang="en-US" sz="2000" b="1" dirty="0"/>
              <a:t>(</a:t>
            </a:r>
            <a:r>
              <a:rPr lang="en-US" sz="2000" b="1" dirty="0" err="1"/>
              <a:t>const</a:t>
            </a:r>
            <a:r>
              <a:rPr lang="en-US" sz="2000" b="1" dirty="0"/>
              <a:t> char *pathname, </a:t>
            </a:r>
            <a:r>
              <a:rPr lang="en-US" sz="2000" b="1" dirty="0" err="1"/>
              <a:t>const</a:t>
            </a:r>
            <a:r>
              <a:rPr lang="en-US" sz="2000" b="1" dirty="0"/>
              <a:t> char *arg0, ... /* (char *)0 */ );</a:t>
            </a:r>
          </a:p>
          <a:p>
            <a:endParaRPr lang="en-US" sz="2000" b="1" dirty="0"/>
          </a:p>
          <a:p>
            <a:r>
              <a:rPr lang="en-US" sz="2000" b="1" dirty="0" err="1"/>
              <a:t>int</a:t>
            </a:r>
            <a:r>
              <a:rPr lang="en-US" sz="2000" b="1" dirty="0"/>
              <a:t> </a:t>
            </a:r>
            <a:r>
              <a:rPr lang="en-US" sz="2000" b="1" dirty="0" err="1"/>
              <a:t>execv</a:t>
            </a:r>
            <a:r>
              <a:rPr lang="en-US" sz="2000" b="1" dirty="0"/>
              <a:t>(</a:t>
            </a:r>
            <a:r>
              <a:rPr lang="en-US" sz="2000" b="1" dirty="0" err="1"/>
              <a:t>const</a:t>
            </a:r>
            <a:r>
              <a:rPr lang="en-US" sz="2000" b="1" dirty="0"/>
              <a:t> char *pathname, char *</a:t>
            </a:r>
            <a:r>
              <a:rPr lang="en-US" sz="2000" b="1" dirty="0" err="1"/>
              <a:t>const</a:t>
            </a:r>
            <a:r>
              <a:rPr lang="en-US" sz="2000" b="1" dirty="0"/>
              <a:t> </a:t>
            </a:r>
            <a:r>
              <a:rPr lang="en-US" sz="2000" b="1" dirty="0" err="1"/>
              <a:t>argv</a:t>
            </a:r>
            <a:r>
              <a:rPr lang="en-US" sz="2000" b="1" dirty="0"/>
              <a:t> []);</a:t>
            </a:r>
          </a:p>
          <a:p>
            <a:endParaRPr lang="en-US" sz="2000" b="1" dirty="0"/>
          </a:p>
          <a:p>
            <a:r>
              <a:rPr lang="en-US" sz="2000" b="1" dirty="0" err="1"/>
              <a:t>int</a:t>
            </a:r>
            <a:r>
              <a:rPr lang="en-US" sz="2000" b="1" dirty="0"/>
              <a:t> </a:t>
            </a:r>
            <a:r>
              <a:rPr lang="en-US" sz="2000" b="1" dirty="0" err="1"/>
              <a:t>execle</a:t>
            </a:r>
            <a:r>
              <a:rPr lang="en-US" sz="2000" b="1" dirty="0"/>
              <a:t>(</a:t>
            </a:r>
            <a:r>
              <a:rPr lang="en-US" sz="2000" b="1" dirty="0" err="1"/>
              <a:t>const</a:t>
            </a:r>
            <a:r>
              <a:rPr lang="en-US" sz="2000" b="1" dirty="0"/>
              <a:t> char *pathname, </a:t>
            </a:r>
            <a:r>
              <a:rPr lang="en-US" sz="2000" b="1" dirty="0" err="1"/>
              <a:t>const</a:t>
            </a:r>
            <a:r>
              <a:rPr lang="en-US" sz="2000" b="1" dirty="0"/>
              <a:t> char *arg0, ... /* (char *)0, char *</a:t>
            </a:r>
            <a:r>
              <a:rPr lang="en-US" sz="2000" b="1" dirty="0" err="1"/>
              <a:t>const</a:t>
            </a:r>
            <a:r>
              <a:rPr lang="en-US" sz="2000" b="1" dirty="0"/>
              <a:t> </a:t>
            </a:r>
            <a:r>
              <a:rPr lang="en-US" sz="2000" b="1" dirty="0" err="1"/>
              <a:t>envp</a:t>
            </a:r>
            <a:r>
              <a:rPr lang="en-US" sz="2000" b="1" dirty="0"/>
              <a:t>[] */ );</a:t>
            </a:r>
          </a:p>
          <a:p>
            <a:endParaRPr lang="en-US" sz="2000" b="1" dirty="0"/>
          </a:p>
          <a:p>
            <a:r>
              <a:rPr lang="en-US" sz="2000" b="1" dirty="0" err="1"/>
              <a:t>int</a:t>
            </a:r>
            <a:r>
              <a:rPr lang="en-US" sz="2000" b="1" dirty="0"/>
              <a:t> </a:t>
            </a:r>
            <a:r>
              <a:rPr lang="en-US" sz="2000" b="1" dirty="0" err="1"/>
              <a:t>execve</a:t>
            </a:r>
            <a:r>
              <a:rPr lang="en-US" sz="2000" b="1" dirty="0"/>
              <a:t>(</a:t>
            </a:r>
            <a:r>
              <a:rPr lang="en-US" sz="2000" b="1" dirty="0" err="1"/>
              <a:t>const</a:t>
            </a:r>
            <a:r>
              <a:rPr lang="en-US" sz="2000" b="1" dirty="0"/>
              <a:t> char *pathname, char *</a:t>
            </a:r>
            <a:r>
              <a:rPr lang="en-US" sz="2000" b="1" dirty="0" err="1"/>
              <a:t>const</a:t>
            </a:r>
            <a:r>
              <a:rPr lang="en-US" sz="2000" b="1" dirty="0"/>
              <a:t> </a:t>
            </a:r>
            <a:r>
              <a:rPr lang="en-US" sz="2000" b="1" dirty="0" err="1"/>
              <a:t>argv</a:t>
            </a:r>
            <a:r>
              <a:rPr lang="en-US" sz="2000" b="1" dirty="0"/>
              <a:t>[], char *</a:t>
            </a:r>
            <a:r>
              <a:rPr lang="en-US" sz="2000" b="1" dirty="0" err="1"/>
              <a:t>const</a:t>
            </a:r>
            <a:r>
              <a:rPr lang="en-US" sz="2000" b="1" dirty="0"/>
              <a:t> </a:t>
            </a:r>
            <a:r>
              <a:rPr lang="en-US" sz="2000" b="1" dirty="0" err="1"/>
              <a:t>envp</a:t>
            </a:r>
            <a:r>
              <a:rPr lang="en-US" sz="2000" b="1" dirty="0"/>
              <a:t> []);</a:t>
            </a:r>
          </a:p>
          <a:p>
            <a:endParaRPr lang="en-US" sz="2000" b="1" dirty="0"/>
          </a:p>
          <a:p>
            <a:r>
              <a:rPr lang="en-US" sz="2000" b="1" dirty="0" err="1"/>
              <a:t>int</a:t>
            </a:r>
            <a:r>
              <a:rPr lang="en-US" sz="2000" b="1" dirty="0"/>
              <a:t> </a:t>
            </a:r>
            <a:r>
              <a:rPr lang="en-US" sz="2000" b="1" dirty="0" err="1"/>
              <a:t>execlp</a:t>
            </a:r>
            <a:r>
              <a:rPr lang="en-US" sz="2000" b="1" dirty="0"/>
              <a:t>(</a:t>
            </a:r>
            <a:r>
              <a:rPr lang="en-US" sz="2000" b="1" dirty="0" err="1"/>
              <a:t>const</a:t>
            </a:r>
            <a:r>
              <a:rPr lang="en-US" sz="2000" b="1" dirty="0"/>
              <a:t> char *filename, </a:t>
            </a:r>
            <a:r>
              <a:rPr lang="en-US" sz="2000" b="1" dirty="0" err="1"/>
              <a:t>const</a:t>
            </a:r>
            <a:r>
              <a:rPr lang="en-US" sz="2000" b="1" dirty="0"/>
              <a:t> char *arg0, ... /* (char *)0 */ );</a:t>
            </a:r>
          </a:p>
          <a:p>
            <a:endParaRPr lang="en-US" sz="2000" b="1" dirty="0"/>
          </a:p>
          <a:p>
            <a:r>
              <a:rPr lang="en-US" sz="2000" b="1" dirty="0" err="1"/>
              <a:t>int</a:t>
            </a:r>
            <a:r>
              <a:rPr lang="en-US" sz="2000" b="1" dirty="0"/>
              <a:t> </a:t>
            </a:r>
            <a:r>
              <a:rPr lang="en-US" sz="2000" b="1" dirty="0" err="1"/>
              <a:t>execvp</a:t>
            </a:r>
            <a:r>
              <a:rPr lang="en-US" sz="2000" b="1" dirty="0"/>
              <a:t>(</a:t>
            </a:r>
            <a:r>
              <a:rPr lang="en-US" sz="2000" b="1" dirty="0" err="1"/>
              <a:t>const</a:t>
            </a:r>
            <a:r>
              <a:rPr lang="en-US" sz="2000" b="1" dirty="0"/>
              <a:t> char *filename, char *</a:t>
            </a:r>
            <a:r>
              <a:rPr lang="en-US" sz="2000" b="1" dirty="0" err="1"/>
              <a:t>const</a:t>
            </a:r>
            <a:r>
              <a:rPr lang="en-US" sz="2000" b="1" dirty="0"/>
              <a:t> </a:t>
            </a:r>
            <a:r>
              <a:rPr lang="en-US" sz="2000" b="1" dirty="0" err="1"/>
              <a:t>argv</a:t>
            </a:r>
            <a:r>
              <a:rPr lang="en-US" sz="2000" b="1" dirty="0"/>
              <a:t> []);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</a:t>
            </a:r>
            <a:r>
              <a:rPr lang="en-US" altLang="zh-CN" dirty="0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441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</a:t>
            </a:r>
            <a:r>
              <a:rPr lang="en-US" altLang="zh-CN" dirty="0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14</a:t>
            </a:fld>
            <a:endParaRPr lang="en-US" dirty="0"/>
          </a:p>
        </p:txBody>
      </p:sp>
      <p:pic>
        <p:nvPicPr>
          <p:cNvPr id="8" name="Picture 7" descr="\\172.16.2.26\Art\OUTPUT\PTG\STEVENS-RAGO\Ch08\Stevens_fig08-1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915" y="369625"/>
            <a:ext cx="7082549" cy="5994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DA41223-EA4C-DB4A-AA86-538A6ACDF03F}"/>
              </a:ext>
            </a:extLst>
          </p:cNvPr>
          <p:cNvSpPr txBox="1"/>
          <p:nvPr/>
        </p:nvSpPr>
        <p:spPr>
          <a:xfrm>
            <a:off x="2026732" y="2800952"/>
            <a:ext cx="5307719" cy="3850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8E3FD9-C3EB-3341-A60C-3E64B1ABA03C}"/>
              </a:ext>
            </a:extLst>
          </p:cNvPr>
          <p:cNvSpPr txBox="1"/>
          <p:nvPr/>
        </p:nvSpPr>
        <p:spPr>
          <a:xfrm>
            <a:off x="2026732" y="4811028"/>
            <a:ext cx="5960721" cy="3850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5560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</a:t>
            </a:r>
            <a:r>
              <a:rPr lang="en-US" altLang="zh-CN" dirty="0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15</a:t>
            </a:fld>
            <a:endParaRPr lang="en-US" dirty="0"/>
          </a:p>
        </p:txBody>
      </p:sp>
      <p:pic>
        <p:nvPicPr>
          <p:cNvPr id="7" name="Content Placeholder 6" descr="\\172.16.2.26\Art\OUTPUT\PTG\STEVENS-RAGO\Ch08\Stevens_fig08-15.jpg"/>
          <p:cNvPicPr>
            <a:picLocks noGrp="1" noChangeAspect="1" noChangeArrowheads="1"/>
          </p:cNvPicPr>
          <p:nvPr>
            <p:ph idx="429496729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0" t="-10522" r="130" b="10522"/>
          <a:stretch/>
        </p:blipFill>
        <p:spPr bwMode="auto">
          <a:xfrm>
            <a:off x="740813" y="1235836"/>
            <a:ext cx="7419339" cy="4207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258224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int</a:t>
            </a:r>
            <a:r>
              <a:rPr lang="en-US" b="1" dirty="0"/>
              <a:t> system(</a:t>
            </a:r>
            <a:r>
              <a:rPr lang="en-US" b="1" dirty="0" err="1"/>
              <a:t>const</a:t>
            </a:r>
            <a:r>
              <a:rPr lang="en-US" b="1" dirty="0"/>
              <a:t> char *command);</a:t>
            </a:r>
          </a:p>
          <a:p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Execute the shell command and return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Fork and invoke </a:t>
            </a:r>
            <a:r>
              <a:rPr lang="en-US" dirty="0" err="1"/>
              <a:t>execl</a:t>
            </a:r>
            <a:r>
              <a:rPr lang="en-US" dirty="0"/>
              <a:t>("/bin/</a:t>
            </a:r>
            <a:r>
              <a:rPr lang="en-US" dirty="0" err="1"/>
              <a:t>sh</a:t>
            </a:r>
            <a:r>
              <a:rPr lang="en-US" dirty="0"/>
              <a:t>", "</a:t>
            </a:r>
            <a:r>
              <a:rPr lang="en-US" dirty="0" err="1"/>
              <a:t>sh</a:t>
            </a:r>
            <a:r>
              <a:rPr lang="en-US" dirty="0"/>
              <a:t>", "-c", command, (char *) 0);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</a:t>
            </a:r>
            <a:r>
              <a:rPr lang="en-US" altLang="zh-CN" dirty="0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449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E69E6-7D92-FD4F-ADAF-E1FDFCDCE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Question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Beginning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77662-2639-7D45-8566-5FBD08BE9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does</a:t>
            </a:r>
            <a:r>
              <a:rPr lang="zh-CN" altLang="en-US" dirty="0"/>
              <a:t> </a:t>
            </a:r>
            <a:r>
              <a:rPr lang="en-US" altLang="zh-CN" dirty="0"/>
              <a:t>shell</a:t>
            </a:r>
            <a:r>
              <a:rPr lang="zh-CN" altLang="en-US" dirty="0"/>
              <a:t> </a:t>
            </a:r>
            <a:r>
              <a:rPr lang="en-US" altLang="zh-CN" dirty="0"/>
              <a:t>run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command?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5E1942-ED0C-DE4A-960E-B729D1BA8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</a:t>
            </a:r>
            <a:r>
              <a:rPr lang="en-US" altLang="zh-CN" dirty="0"/>
              <a:t>2019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54469-66A7-0F48-9283-C7F5DC804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5E770-43D4-5544-873C-E0BC539B6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4EDB05-9F20-AA47-AE22-C9093E6243C5}"/>
              </a:ext>
            </a:extLst>
          </p:cNvPr>
          <p:cNvSpPr txBox="1"/>
          <p:nvPr/>
        </p:nvSpPr>
        <p:spPr>
          <a:xfrm>
            <a:off x="673768" y="65644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641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</a:t>
            </a:r>
            <a:r>
              <a:rPr lang="en-US" altLang="zh-CN" dirty="0"/>
              <a:t>New</a:t>
            </a:r>
            <a:r>
              <a:rPr lang="en-US" dirty="0"/>
              <a:t> 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b="1" dirty="0" err="1"/>
              <a:t>pid_t</a:t>
            </a:r>
            <a:r>
              <a:rPr lang="en-US" sz="3600" b="1" dirty="0"/>
              <a:t> fork();</a:t>
            </a:r>
          </a:p>
          <a:p>
            <a:endParaRPr lang="en-US" sz="3600" dirty="0"/>
          </a:p>
          <a:p>
            <a:pPr>
              <a:buFont typeface="Wingdings" pitchFamily="2" charset="2"/>
              <a:buChar char="Ø"/>
            </a:pPr>
            <a:r>
              <a:rPr lang="en-US" sz="3200" dirty="0"/>
              <a:t>Create a child process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en-US" sz="2800" dirty="0"/>
              <a:t> </a:t>
            </a:r>
            <a:r>
              <a:rPr lang="en-US" sz="2800" dirty="0"/>
              <a:t>The child is copy of the parent (calling) process</a:t>
            </a:r>
          </a:p>
          <a:p>
            <a:pPr>
              <a:buFont typeface="Wingdings" pitchFamily="2" charset="2"/>
              <a:buChar char="Ø"/>
            </a:pPr>
            <a:r>
              <a:rPr lang="en-US" sz="3200" dirty="0"/>
              <a:t>Both the parent and child resume execution in the instruction following fork()</a:t>
            </a:r>
          </a:p>
          <a:p>
            <a:pPr lvl="1">
              <a:buFont typeface="Wingdings" pitchFamily="2" charset="2"/>
              <a:buChar char="Ø"/>
            </a:pPr>
            <a:r>
              <a:rPr lang="en-US" sz="2800" dirty="0"/>
              <a:t>But a different value is returned in each case</a:t>
            </a:r>
          </a:p>
          <a:p>
            <a:pPr lvl="2">
              <a:buFont typeface="Wingdings" pitchFamily="2" charset="2"/>
              <a:buChar char="Ø"/>
            </a:pPr>
            <a:r>
              <a:rPr lang="en-US" sz="2000" dirty="0"/>
              <a:t>0 -&gt; in the child process</a:t>
            </a:r>
          </a:p>
          <a:p>
            <a:pPr lvl="2">
              <a:buFont typeface="Wingdings" pitchFamily="2" charset="2"/>
              <a:buChar char="Ø"/>
            </a:pPr>
            <a:r>
              <a:rPr lang="en-US" sz="2000" dirty="0"/>
              <a:t>Child PID -&gt; in the parent process</a:t>
            </a:r>
          </a:p>
          <a:p>
            <a:endParaRPr lang="en-US" sz="3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</a:t>
            </a:r>
            <a:r>
              <a:rPr lang="en-US" altLang="zh-CN" dirty="0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800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</a:t>
            </a:r>
            <a:r>
              <a:rPr lang="en-US" altLang="zh-CN" dirty="0"/>
              <a:t>2019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73718" y="593222"/>
            <a:ext cx="8798943" cy="507831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main()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pid_t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pid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w = 100;</a:t>
            </a:r>
          </a:p>
          <a:p>
            <a:endParaRPr lang="en-US" sz="16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if ((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pid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= fork()) &lt; 0) {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perror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("fork");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return -1;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} else if (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pid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== 0) {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/* child */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w = 200;</a:t>
            </a:r>
          </a:p>
          <a:p>
            <a:endParaRPr lang="en-US" sz="16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} else {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/* parent */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        w = -100;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}</a:t>
            </a:r>
          </a:p>
          <a:p>
            <a:endParaRPr lang="en-US" sz="16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printf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("I am %d, child of %d, w = %d\n",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getpid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(),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getppid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(), w);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return 0;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891152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fork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5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7F798DA-40C0-BD4E-BB25-DC1FBAB342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34"/>
          <a:stretch/>
        </p:blipFill>
        <p:spPr>
          <a:xfrm>
            <a:off x="172529" y="2175273"/>
            <a:ext cx="3017616" cy="303609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D2BC116-CFA7-A344-9CB1-17368A8457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22" t="14687" b="4765"/>
          <a:stretch/>
        </p:blipFill>
        <p:spPr>
          <a:xfrm>
            <a:off x="3273674" y="1943196"/>
            <a:ext cx="5740661" cy="355401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74230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Sharing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015" y="1017268"/>
            <a:ext cx="8798943" cy="4823464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The child process inherits the all the file descriptors of its parent</a:t>
            </a:r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</a:t>
            </a:r>
            <a:r>
              <a:rPr lang="en-US" altLang="zh-CN" dirty="0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6</a:t>
            </a:fld>
            <a:endParaRPr lang="en-US" dirty="0"/>
          </a:p>
        </p:txBody>
      </p:sp>
      <p:pic>
        <p:nvPicPr>
          <p:cNvPr id="7" name="Picture 6" descr="\\172.16.2.26\Art\OUTPUT\PTG\STEVENS-RAGO\Ch08\Stevens_fig08-02.jpg">
            <a:extLst>
              <a:ext uri="{FF2B5EF4-FFF2-40B4-BE49-F238E27FC236}">
                <a16:creationId xmlns:a16="http://schemas.microsoft.com/office/drawing/2014/main" id="{261C1FBC-9FC3-AB4A-9899-9DD197A15A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24"/>
          <a:stretch/>
        </p:blipFill>
        <p:spPr bwMode="auto">
          <a:xfrm>
            <a:off x="1528764" y="1636322"/>
            <a:ext cx="5608798" cy="48994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10482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Waiting for Children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 </a:t>
            </a:r>
            <a:r>
              <a:rPr lang="en-US" b="1" dirty="0" err="1"/>
              <a:t>pid_t</a:t>
            </a:r>
            <a:r>
              <a:rPr lang="en-US" b="1" dirty="0"/>
              <a:t> wait(</a:t>
            </a:r>
            <a:r>
              <a:rPr lang="en-US" b="1" dirty="0" err="1"/>
              <a:t>int</a:t>
            </a:r>
            <a:r>
              <a:rPr lang="en-US" b="1" dirty="0"/>
              <a:t> *status);</a:t>
            </a:r>
          </a:p>
          <a:p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Wait for the status of a child process to change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For example, the child terminated, was stopped, etc.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Return the </a:t>
            </a:r>
            <a:r>
              <a:rPr lang="en-US" dirty="0" err="1"/>
              <a:t>pid</a:t>
            </a:r>
            <a:r>
              <a:rPr lang="en-US" dirty="0"/>
              <a:t> of the child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status contains information on the state change</a:t>
            </a:r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4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</a:t>
            </a:r>
            <a:r>
              <a:rPr lang="en-US" altLang="zh-CN" dirty="0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8</a:t>
            </a:fld>
            <a:endParaRPr lang="en-US" dirty="0"/>
          </a:p>
        </p:txBody>
      </p:sp>
      <p:pic>
        <p:nvPicPr>
          <p:cNvPr id="8" name="Picture 7" descr="\\172.16.2.26\Art\OUTPUT\PTG\STEVENS-RAGO\Ch08\Stevens_fig08-04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13"/>
          <a:stretch/>
        </p:blipFill>
        <p:spPr bwMode="auto">
          <a:xfrm>
            <a:off x="777597" y="637353"/>
            <a:ext cx="7802602" cy="55832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9163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Zombie</a:t>
            </a:r>
            <a:r>
              <a:rPr lang="zh-CN" altLang="en-US" dirty="0"/>
              <a:t> </a:t>
            </a:r>
            <a:r>
              <a:rPr lang="en-US" altLang="zh-CN" dirty="0"/>
              <a:t>Processes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</a:t>
            </a:r>
            <a:r>
              <a:rPr lang="en-US" altLang="zh-CN" dirty="0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9</a:t>
            </a:fld>
            <a:endParaRPr lang="en-US" dirty="0"/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616B1B05-0F95-CC42-8027-8EAE02B72E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058" y="1222927"/>
            <a:ext cx="8125174" cy="4823464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dirty="0"/>
              <a:t>A</a:t>
            </a:r>
            <a:r>
              <a:rPr lang="en-US" dirty="0"/>
              <a:t> zombie process or defunct process is a process that has completed execution but still has an entry in the process table</a:t>
            </a:r>
          </a:p>
          <a:p>
            <a:pPr marL="578358" lvl="1" indent="-285750">
              <a:buFont typeface="Wingdings" pitchFamily="2" charset="2"/>
              <a:buChar char="Ø"/>
            </a:pPr>
            <a:r>
              <a:rPr lang="en-US" dirty="0"/>
              <a:t>This occurs </a:t>
            </a:r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child</a:t>
            </a:r>
            <a:r>
              <a:rPr lang="zh-CN" altLang="en-US" dirty="0"/>
              <a:t> </a:t>
            </a:r>
            <a:r>
              <a:rPr lang="en-US" altLang="zh-CN" dirty="0"/>
              <a:t>processes</a:t>
            </a:r>
            <a:r>
              <a:rPr lang="zh-CN" altLang="en-US" dirty="0"/>
              <a:t> </a:t>
            </a:r>
            <a:r>
              <a:rPr lang="en-US" altLang="zh-CN" dirty="0"/>
              <a:t>exit</a:t>
            </a:r>
            <a:r>
              <a:rPr lang="zh-CN" altLang="en-US" dirty="0"/>
              <a:t> </a:t>
            </a:r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parent</a:t>
            </a:r>
            <a:r>
              <a:rPr lang="zh-CN" altLang="en-US" dirty="0"/>
              <a:t> </a:t>
            </a:r>
            <a:r>
              <a:rPr lang="en-US" altLang="zh-CN" dirty="0"/>
              <a:t>has</a:t>
            </a:r>
            <a:r>
              <a:rPr lang="zh-CN" altLang="en-US" dirty="0"/>
              <a:t> </a:t>
            </a:r>
            <a:r>
              <a:rPr lang="en-US" altLang="zh-CN" dirty="0"/>
              <a:t>yet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read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exit</a:t>
            </a:r>
            <a:r>
              <a:rPr lang="zh-CN" altLang="en-US" dirty="0"/>
              <a:t> </a:t>
            </a:r>
            <a:r>
              <a:rPr lang="en-US" altLang="zh-CN" dirty="0"/>
              <a:t>status</a:t>
            </a:r>
            <a:r>
              <a:rPr lang="zh-CN" altLang="en-US" dirty="0"/>
              <a:t> </a:t>
            </a:r>
            <a:r>
              <a:rPr lang="en-US" altLang="zh-CN" dirty="0"/>
              <a:t>via</a:t>
            </a:r>
            <a:r>
              <a:rPr lang="zh-CN" altLang="en-US" dirty="0"/>
              <a:t> </a:t>
            </a:r>
            <a:r>
              <a:rPr lang="en-US" altLang="zh-CN" dirty="0"/>
              <a:t>wait.</a:t>
            </a:r>
            <a:endParaRPr lang="en-US" dirty="0"/>
          </a:p>
          <a:p>
            <a:pPr marL="578358" lvl="1" indent="-285750">
              <a:buFont typeface="Wingdings" pitchFamily="2" charset="2"/>
              <a:buChar char="Ø"/>
            </a:pPr>
            <a:r>
              <a:rPr lang="en-US" altLang="zh-CN" dirty="0"/>
              <a:t>O</a:t>
            </a:r>
            <a:r>
              <a:rPr lang="en-US" dirty="0"/>
              <a:t>nce the exit status is read via the wait system call, the zombie's entry is removed from the process table and it is said to be "reaped". </a:t>
            </a:r>
          </a:p>
          <a:p>
            <a:pPr marL="578358" lvl="1" indent="-285750">
              <a:buFont typeface="Wingdings" pitchFamily="2" charset="2"/>
              <a:buChar char="Ø"/>
            </a:pPr>
            <a:r>
              <a:rPr lang="en-US" dirty="0"/>
              <a:t>A child process always first becomes a zombie before being removed from the resource table.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dirty="0"/>
              <a:t>P</a:t>
            </a:r>
            <a:r>
              <a:rPr lang="en-US" dirty="0"/>
              <a:t>rocesses that stay zombies for a long time are generally an error and cause a resource leak.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2680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3790</TotalTime>
  <Words>652</Words>
  <Application>Microsoft Macintosh PowerPoint</Application>
  <PresentationFormat>On-screen Show (4:3)</PresentationFormat>
  <Paragraphs>129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Calibri</vt:lpstr>
      <vt:lpstr>Calibri Light</vt:lpstr>
      <vt:lpstr>Consolas</vt:lpstr>
      <vt:lpstr>Wingdings</vt:lpstr>
      <vt:lpstr>Retrospect</vt:lpstr>
      <vt:lpstr>Process Control</vt:lpstr>
      <vt:lpstr>Question at Beginning</vt:lpstr>
      <vt:lpstr>Creating New Processes</vt:lpstr>
      <vt:lpstr>PowerPoint Presentation</vt:lpstr>
      <vt:lpstr>fork</vt:lpstr>
      <vt:lpstr>File Sharing</vt:lpstr>
      <vt:lpstr>Waiting for Children</vt:lpstr>
      <vt:lpstr>PowerPoint Presentation</vt:lpstr>
      <vt:lpstr>Zombie Processes</vt:lpstr>
      <vt:lpstr>Zombie Processes</vt:lpstr>
      <vt:lpstr>Orphan Processes</vt:lpstr>
      <vt:lpstr>exec</vt:lpstr>
      <vt:lpstr>Exec Functions</vt:lpstr>
      <vt:lpstr>PowerPoint Presentation</vt:lpstr>
      <vt:lpstr>PowerPoint Presentation</vt:lpstr>
      <vt:lpstr>System Function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 C and *NIX</dc:title>
  <dc:creator>porto</dc:creator>
  <cp:lastModifiedBy>Jun Xu</cp:lastModifiedBy>
  <cp:revision>603</cp:revision>
  <dcterms:created xsi:type="dcterms:W3CDTF">2016-01-21T20:46:53Z</dcterms:created>
  <dcterms:modified xsi:type="dcterms:W3CDTF">2019-03-13T04:32:46Z</dcterms:modified>
</cp:coreProperties>
</file>

<file path=docProps/thumbnail.jpeg>
</file>